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h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68" r:id="rId4"/>
    <p:sldId id="270" r:id="rId5"/>
    <p:sldId id="276" r:id="rId6"/>
    <p:sldId id="284" r:id="rId7"/>
    <p:sldId id="279" r:id="rId8"/>
    <p:sldId id="287" r:id="rId9"/>
    <p:sldId id="278" r:id="rId10"/>
    <p:sldId id="280" r:id="rId11"/>
    <p:sldId id="281" r:id="rId12"/>
    <p:sldId id="288" r:id="rId13"/>
    <p:sldId id="282" r:id="rId14"/>
    <p:sldId id="283" r:id="rId15"/>
    <p:sldId id="285" r:id="rId16"/>
    <p:sldId id="286" r:id="rId17"/>
    <p:sldId id="289" r:id="rId18"/>
    <p:sldId id="290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/>
    <p:restoredTop sz="96928"/>
  </p:normalViewPr>
  <p:slideViewPr>
    <p:cSldViewPr snapToGrid="0">
      <p:cViewPr varScale="1">
        <p:scale>
          <a:sx n="113" d="100"/>
          <a:sy n="113" d="100"/>
        </p:scale>
        <p:origin x="176" y="10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6E579-F2E1-4AA4-9F39-FCFBF9BA1A1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247B70-625E-4722-8A8C-6B9EE28E951C}">
      <dgm:prSet/>
      <dgm:spPr/>
      <dgm:t>
        <a:bodyPr/>
        <a:lstStyle/>
        <a:p>
          <a:r>
            <a:rPr lang="en-US"/>
            <a:t>Use mild, private, brief, direct reprimands.</a:t>
          </a:r>
        </a:p>
      </dgm:t>
    </dgm:pt>
    <dgm:pt modelId="{E8172872-69B1-4A03-98AC-63AFDA73936B}" type="parTrans" cxnId="{CF22B59C-1916-49A0-8646-943FE160620E}">
      <dgm:prSet/>
      <dgm:spPr/>
      <dgm:t>
        <a:bodyPr/>
        <a:lstStyle/>
        <a:p>
          <a:endParaRPr lang="en-US"/>
        </a:p>
      </dgm:t>
    </dgm:pt>
    <dgm:pt modelId="{3F4A3D5F-0E16-4AA3-8762-989F16294D60}" type="sibTrans" cxnId="{CF22B59C-1916-49A0-8646-943FE160620E}">
      <dgm:prSet/>
      <dgm:spPr/>
      <dgm:t>
        <a:bodyPr/>
        <a:lstStyle/>
        <a:p>
          <a:endParaRPr lang="en-US"/>
        </a:p>
      </dgm:t>
    </dgm:pt>
    <dgm:pt modelId="{38837BAA-D6A2-4EB9-ABB7-36D10A84277C}">
      <dgm:prSet/>
      <dgm:spPr/>
      <dgm:t>
        <a:bodyPr/>
        <a:lstStyle/>
        <a:p>
          <a:r>
            <a:rPr lang="en-US"/>
            <a:t>Immediacy is the key to effectiveness.</a:t>
          </a:r>
        </a:p>
      </dgm:t>
    </dgm:pt>
    <dgm:pt modelId="{15B63732-C273-4FAF-8F61-D2550A29FEC3}" type="parTrans" cxnId="{BF00F5D0-3CDA-4405-A00C-E9845FCBC942}">
      <dgm:prSet/>
      <dgm:spPr/>
      <dgm:t>
        <a:bodyPr/>
        <a:lstStyle/>
        <a:p>
          <a:endParaRPr lang="en-US"/>
        </a:p>
      </dgm:t>
    </dgm:pt>
    <dgm:pt modelId="{25237E0A-B68C-4C14-9FD6-7A097CA5A4AC}" type="sibTrans" cxnId="{BF00F5D0-3CDA-4405-A00C-E9845FCBC942}">
      <dgm:prSet/>
      <dgm:spPr/>
      <dgm:t>
        <a:bodyPr/>
        <a:lstStyle/>
        <a:p>
          <a:endParaRPr lang="en-US"/>
        </a:p>
      </dgm:t>
    </dgm:pt>
    <dgm:pt modelId="{3A546020-A13A-4736-B26F-2E88C6C57D6E}">
      <dgm:prSet/>
      <dgm:spPr/>
      <dgm:t>
        <a:bodyPr/>
        <a:lstStyle/>
        <a:p>
          <a:r>
            <a:rPr lang="en-US"/>
            <a:t>Establish a “chill-out” location for students who are upset to regain emotional control.</a:t>
          </a:r>
        </a:p>
      </dgm:t>
    </dgm:pt>
    <dgm:pt modelId="{715E8FB0-1335-4E00-B819-FD23CFF1D3EE}" type="parTrans" cxnId="{D8B1FD08-5124-4651-A0A7-7D53656C7A0B}">
      <dgm:prSet/>
      <dgm:spPr/>
      <dgm:t>
        <a:bodyPr/>
        <a:lstStyle/>
        <a:p>
          <a:endParaRPr lang="en-US"/>
        </a:p>
      </dgm:t>
    </dgm:pt>
    <dgm:pt modelId="{E71B3F60-4C16-4C9B-93E6-D982A4B382D6}" type="sibTrans" cxnId="{D8B1FD08-5124-4651-A0A7-7D53656C7A0B}">
      <dgm:prSet/>
      <dgm:spPr/>
      <dgm:t>
        <a:bodyPr/>
        <a:lstStyle/>
        <a:p>
          <a:endParaRPr lang="en-US"/>
        </a:p>
      </dgm:t>
    </dgm:pt>
    <dgm:pt modelId="{3F9C08A5-4C1A-460E-A216-4250216725D4}">
      <dgm:prSet/>
      <dgm:spPr/>
      <dgm:t>
        <a:bodyPr/>
        <a:lstStyle/>
        <a:p>
          <a:r>
            <a:rPr lang="en-US"/>
            <a:t>Use formal time-outs in class or a private room that is supervised.</a:t>
          </a:r>
        </a:p>
      </dgm:t>
    </dgm:pt>
    <dgm:pt modelId="{1037F76D-2F5A-4D6E-9D3B-95557C15E4A2}" type="parTrans" cxnId="{C5B2EFEB-70EB-4089-AEB5-1DFC16311D24}">
      <dgm:prSet/>
      <dgm:spPr/>
      <dgm:t>
        <a:bodyPr/>
        <a:lstStyle/>
        <a:p>
          <a:endParaRPr lang="en-US"/>
        </a:p>
      </dgm:t>
    </dgm:pt>
    <dgm:pt modelId="{3F7477E8-318F-4966-A24B-D4C713F0584E}" type="sibTrans" cxnId="{C5B2EFEB-70EB-4089-AEB5-1DFC16311D24}">
      <dgm:prSet/>
      <dgm:spPr/>
      <dgm:t>
        <a:bodyPr/>
        <a:lstStyle/>
        <a:p>
          <a:endParaRPr lang="en-US"/>
        </a:p>
      </dgm:t>
    </dgm:pt>
    <dgm:pt modelId="{435C31EF-60A7-DC41-91A7-F4B116952BBB}" type="pres">
      <dgm:prSet presAssocID="{6C36E579-F2E1-4AA4-9F39-FCFBF9BA1A16}" presName="vert0" presStyleCnt="0">
        <dgm:presLayoutVars>
          <dgm:dir/>
          <dgm:animOne val="branch"/>
          <dgm:animLvl val="lvl"/>
        </dgm:presLayoutVars>
      </dgm:prSet>
      <dgm:spPr/>
    </dgm:pt>
    <dgm:pt modelId="{E8D99296-6712-6248-880E-FE5C39C532EA}" type="pres">
      <dgm:prSet presAssocID="{8A247B70-625E-4722-8A8C-6B9EE28E951C}" presName="thickLine" presStyleLbl="alignNode1" presStyleIdx="0" presStyleCnt="4"/>
      <dgm:spPr/>
    </dgm:pt>
    <dgm:pt modelId="{1C607ADB-E820-6E41-8224-4C9C9F113D16}" type="pres">
      <dgm:prSet presAssocID="{8A247B70-625E-4722-8A8C-6B9EE28E951C}" presName="horz1" presStyleCnt="0"/>
      <dgm:spPr/>
    </dgm:pt>
    <dgm:pt modelId="{380CD528-F1A3-4940-8A39-A622440F4E95}" type="pres">
      <dgm:prSet presAssocID="{8A247B70-625E-4722-8A8C-6B9EE28E951C}" presName="tx1" presStyleLbl="revTx" presStyleIdx="0" presStyleCnt="4"/>
      <dgm:spPr/>
    </dgm:pt>
    <dgm:pt modelId="{C93E72A0-8A02-8545-A22D-109F656E24C0}" type="pres">
      <dgm:prSet presAssocID="{8A247B70-625E-4722-8A8C-6B9EE28E951C}" presName="vert1" presStyleCnt="0"/>
      <dgm:spPr/>
    </dgm:pt>
    <dgm:pt modelId="{789B0534-8C0A-F84A-9E80-0F613D454405}" type="pres">
      <dgm:prSet presAssocID="{38837BAA-D6A2-4EB9-ABB7-36D10A84277C}" presName="thickLine" presStyleLbl="alignNode1" presStyleIdx="1" presStyleCnt="4"/>
      <dgm:spPr/>
    </dgm:pt>
    <dgm:pt modelId="{22A05482-07DF-2C41-90E6-F56BA2DB19E4}" type="pres">
      <dgm:prSet presAssocID="{38837BAA-D6A2-4EB9-ABB7-36D10A84277C}" presName="horz1" presStyleCnt="0"/>
      <dgm:spPr/>
    </dgm:pt>
    <dgm:pt modelId="{FE950355-83DA-F341-9877-383FDA9DA88A}" type="pres">
      <dgm:prSet presAssocID="{38837BAA-D6A2-4EB9-ABB7-36D10A84277C}" presName="tx1" presStyleLbl="revTx" presStyleIdx="1" presStyleCnt="4"/>
      <dgm:spPr/>
    </dgm:pt>
    <dgm:pt modelId="{06650011-7A75-2D4B-B387-DCF02572B509}" type="pres">
      <dgm:prSet presAssocID="{38837BAA-D6A2-4EB9-ABB7-36D10A84277C}" presName="vert1" presStyleCnt="0"/>
      <dgm:spPr/>
    </dgm:pt>
    <dgm:pt modelId="{26DD2775-F426-D741-8747-1CFCF7B45326}" type="pres">
      <dgm:prSet presAssocID="{3A546020-A13A-4736-B26F-2E88C6C57D6E}" presName="thickLine" presStyleLbl="alignNode1" presStyleIdx="2" presStyleCnt="4"/>
      <dgm:spPr/>
    </dgm:pt>
    <dgm:pt modelId="{74194C2E-C617-AC4B-9254-FFFAC8172499}" type="pres">
      <dgm:prSet presAssocID="{3A546020-A13A-4736-B26F-2E88C6C57D6E}" presName="horz1" presStyleCnt="0"/>
      <dgm:spPr/>
    </dgm:pt>
    <dgm:pt modelId="{668AF6EA-AE30-DF45-AC79-8D75431ACD10}" type="pres">
      <dgm:prSet presAssocID="{3A546020-A13A-4736-B26F-2E88C6C57D6E}" presName="tx1" presStyleLbl="revTx" presStyleIdx="2" presStyleCnt="4"/>
      <dgm:spPr/>
    </dgm:pt>
    <dgm:pt modelId="{ED883280-8DB7-C645-87FF-324F265A6E0B}" type="pres">
      <dgm:prSet presAssocID="{3A546020-A13A-4736-B26F-2E88C6C57D6E}" presName="vert1" presStyleCnt="0"/>
      <dgm:spPr/>
    </dgm:pt>
    <dgm:pt modelId="{953854E7-FFCB-F646-86BD-56D299B9CEE2}" type="pres">
      <dgm:prSet presAssocID="{3F9C08A5-4C1A-460E-A216-4250216725D4}" presName="thickLine" presStyleLbl="alignNode1" presStyleIdx="3" presStyleCnt="4"/>
      <dgm:spPr/>
    </dgm:pt>
    <dgm:pt modelId="{0AC4B73C-5871-994F-9E6B-E4AC79966701}" type="pres">
      <dgm:prSet presAssocID="{3F9C08A5-4C1A-460E-A216-4250216725D4}" presName="horz1" presStyleCnt="0"/>
      <dgm:spPr/>
    </dgm:pt>
    <dgm:pt modelId="{2C4600EF-0BEA-5B4B-A88C-CD3AB53F9EF4}" type="pres">
      <dgm:prSet presAssocID="{3F9C08A5-4C1A-460E-A216-4250216725D4}" presName="tx1" presStyleLbl="revTx" presStyleIdx="3" presStyleCnt="4"/>
      <dgm:spPr/>
    </dgm:pt>
    <dgm:pt modelId="{69891E88-5BF4-5C43-803C-FEEF51EA9411}" type="pres">
      <dgm:prSet presAssocID="{3F9C08A5-4C1A-460E-A216-4250216725D4}" presName="vert1" presStyleCnt="0"/>
      <dgm:spPr/>
    </dgm:pt>
  </dgm:ptLst>
  <dgm:cxnLst>
    <dgm:cxn modelId="{D8B1FD08-5124-4651-A0A7-7D53656C7A0B}" srcId="{6C36E579-F2E1-4AA4-9F39-FCFBF9BA1A16}" destId="{3A546020-A13A-4736-B26F-2E88C6C57D6E}" srcOrd="2" destOrd="0" parTransId="{715E8FB0-1335-4E00-B819-FD23CFF1D3EE}" sibTransId="{E71B3F60-4C16-4C9B-93E6-D982A4B382D6}"/>
    <dgm:cxn modelId="{DA88EB4C-C63B-3442-AA03-C85EB8D4CFC1}" type="presOf" srcId="{3A546020-A13A-4736-B26F-2E88C6C57D6E}" destId="{668AF6EA-AE30-DF45-AC79-8D75431ACD10}" srcOrd="0" destOrd="0" presId="urn:microsoft.com/office/officeart/2008/layout/LinedList"/>
    <dgm:cxn modelId="{7E2FB167-7E68-5B41-A3FF-802635700AE4}" type="presOf" srcId="{6C36E579-F2E1-4AA4-9F39-FCFBF9BA1A16}" destId="{435C31EF-60A7-DC41-91A7-F4B116952BBB}" srcOrd="0" destOrd="0" presId="urn:microsoft.com/office/officeart/2008/layout/LinedList"/>
    <dgm:cxn modelId="{B7627F92-48AF-0C4A-8F4E-3CAE63452ED5}" type="presOf" srcId="{38837BAA-D6A2-4EB9-ABB7-36D10A84277C}" destId="{FE950355-83DA-F341-9877-383FDA9DA88A}" srcOrd="0" destOrd="0" presId="urn:microsoft.com/office/officeart/2008/layout/LinedList"/>
    <dgm:cxn modelId="{63BF7C94-AD11-344A-B545-D0F5D548C940}" type="presOf" srcId="{8A247B70-625E-4722-8A8C-6B9EE28E951C}" destId="{380CD528-F1A3-4940-8A39-A622440F4E95}" srcOrd="0" destOrd="0" presId="urn:microsoft.com/office/officeart/2008/layout/LinedList"/>
    <dgm:cxn modelId="{CF22B59C-1916-49A0-8646-943FE160620E}" srcId="{6C36E579-F2E1-4AA4-9F39-FCFBF9BA1A16}" destId="{8A247B70-625E-4722-8A8C-6B9EE28E951C}" srcOrd="0" destOrd="0" parTransId="{E8172872-69B1-4A03-98AC-63AFDA73936B}" sibTransId="{3F4A3D5F-0E16-4AA3-8762-989F16294D60}"/>
    <dgm:cxn modelId="{02B139A2-3DAA-4D48-A6BF-5EE203659EB0}" type="presOf" srcId="{3F9C08A5-4C1A-460E-A216-4250216725D4}" destId="{2C4600EF-0BEA-5B4B-A88C-CD3AB53F9EF4}" srcOrd="0" destOrd="0" presId="urn:microsoft.com/office/officeart/2008/layout/LinedList"/>
    <dgm:cxn modelId="{BF00F5D0-3CDA-4405-A00C-E9845FCBC942}" srcId="{6C36E579-F2E1-4AA4-9F39-FCFBF9BA1A16}" destId="{38837BAA-D6A2-4EB9-ABB7-36D10A84277C}" srcOrd="1" destOrd="0" parTransId="{15B63732-C273-4FAF-8F61-D2550A29FEC3}" sibTransId="{25237E0A-B68C-4C14-9FD6-7A097CA5A4AC}"/>
    <dgm:cxn modelId="{C5B2EFEB-70EB-4089-AEB5-1DFC16311D24}" srcId="{6C36E579-F2E1-4AA4-9F39-FCFBF9BA1A16}" destId="{3F9C08A5-4C1A-460E-A216-4250216725D4}" srcOrd="3" destOrd="0" parTransId="{1037F76D-2F5A-4D6E-9D3B-95557C15E4A2}" sibTransId="{3F7477E8-318F-4966-A24B-D4C713F0584E}"/>
    <dgm:cxn modelId="{3BFECF3A-E8B2-DA47-ABA7-2BE2A88DDA49}" type="presParOf" srcId="{435C31EF-60A7-DC41-91A7-F4B116952BBB}" destId="{E8D99296-6712-6248-880E-FE5C39C532EA}" srcOrd="0" destOrd="0" presId="urn:microsoft.com/office/officeart/2008/layout/LinedList"/>
    <dgm:cxn modelId="{89E9B86B-AC4C-3644-9B9D-B629F786A2BD}" type="presParOf" srcId="{435C31EF-60A7-DC41-91A7-F4B116952BBB}" destId="{1C607ADB-E820-6E41-8224-4C9C9F113D16}" srcOrd="1" destOrd="0" presId="urn:microsoft.com/office/officeart/2008/layout/LinedList"/>
    <dgm:cxn modelId="{5F35C4B7-FD04-F447-A833-0EE346B1BA87}" type="presParOf" srcId="{1C607ADB-E820-6E41-8224-4C9C9F113D16}" destId="{380CD528-F1A3-4940-8A39-A622440F4E95}" srcOrd="0" destOrd="0" presId="urn:microsoft.com/office/officeart/2008/layout/LinedList"/>
    <dgm:cxn modelId="{A5C7847E-B909-5547-A621-38BD4A4B0289}" type="presParOf" srcId="{1C607ADB-E820-6E41-8224-4C9C9F113D16}" destId="{C93E72A0-8A02-8545-A22D-109F656E24C0}" srcOrd="1" destOrd="0" presId="urn:microsoft.com/office/officeart/2008/layout/LinedList"/>
    <dgm:cxn modelId="{DC612A03-B903-1744-ABA4-AF069A4AD62F}" type="presParOf" srcId="{435C31EF-60A7-DC41-91A7-F4B116952BBB}" destId="{789B0534-8C0A-F84A-9E80-0F613D454405}" srcOrd="2" destOrd="0" presId="urn:microsoft.com/office/officeart/2008/layout/LinedList"/>
    <dgm:cxn modelId="{9CFE3134-1701-B847-85BC-2C3B3FB39CE3}" type="presParOf" srcId="{435C31EF-60A7-DC41-91A7-F4B116952BBB}" destId="{22A05482-07DF-2C41-90E6-F56BA2DB19E4}" srcOrd="3" destOrd="0" presId="urn:microsoft.com/office/officeart/2008/layout/LinedList"/>
    <dgm:cxn modelId="{A7E04A06-C870-5247-9C1A-59A920A2C183}" type="presParOf" srcId="{22A05482-07DF-2C41-90E6-F56BA2DB19E4}" destId="{FE950355-83DA-F341-9877-383FDA9DA88A}" srcOrd="0" destOrd="0" presId="urn:microsoft.com/office/officeart/2008/layout/LinedList"/>
    <dgm:cxn modelId="{F54C3F41-CEE2-6849-8BD2-7BBC565C324B}" type="presParOf" srcId="{22A05482-07DF-2C41-90E6-F56BA2DB19E4}" destId="{06650011-7A75-2D4B-B387-DCF02572B509}" srcOrd="1" destOrd="0" presId="urn:microsoft.com/office/officeart/2008/layout/LinedList"/>
    <dgm:cxn modelId="{E8237F90-A768-054F-A8D2-1A718377E932}" type="presParOf" srcId="{435C31EF-60A7-DC41-91A7-F4B116952BBB}" destId="{26DD2775-F426-D741-8747-1CFCF7B45326}" srcOrd="4" destOrd="0" presId="urn:microsoft.com/office/officeart/2008/layout/LinedList"/>
    <dgm:cxn modelId="{F8CD70B1-BFCC-AB41-899A-9BD2FD01F1DD}" type="presParOf" srcId="{435C31EF-60A7-DC41-91A7-F4B116952BBB}" destId="{74194C2E-C617-AC4B-9254-FFFAC8172499}" srcOrd="5" destOrd="0" presId="urn:microsoft.com/office/officeart/2008/layout/LinedList"/>
    <dgm:cxn modelId="{82D65DE4-8B59-DB43-A8B4-B0B8BF154C53}" type="presParOf" srcId="{74194C2E-C617-AC4B-9254-FFFAC8172499}" destId="{668AF6EA-AE30-DF45-AC79-8D75431ACD10}" srcOrd="0" destOrd="0" presId="urn:microsoft.com/office/officeart/2008/layout/LinedList"/>
    <dgm:cxn modelId="{19A7F90E-05AE-3F46-A86D-347DD48A16AB}" type="presParOf" srcId="{74194C2E-C617-AC4B-9254-FFFAC8172499}" destId="{ED883280-8DB7-C645-87FF-324F265A6E0B}" srcOrd="1" destOrd="0" presId="urn:microsoft.com/office/officeart/2008/layout/LinedList"/>
    <dgm:cxn modelId="{623FC26C-C6E1-7440-AA0C-31646342D838}" type="presParOf" srcId="{435C31EF-60A7-DC41-91A7-F4B116952BBB}" destId="{953854E7-FFCB-F646-86BD-56D299B9CEE2}" srcOrd="6" destOrd="0" presId="urn:microsoft.com/office/officeart/2008/layout/LinedList"/>
    <dgm:cxn modelId="{1E3BA0B0-5884-794A-B043-BB82F219C8CE}" type="presParOf" srcId="{435C31EF-60A7-DC41-91A7-F4B116952BBB}" destId="{0AC4B73C-5871-994F-9E6B-E4AC79966701}" srcOrd="7" destOrd="0" presId="urn:microsoft.com/office/officeart/2008/layout/LinedList"/>
    <dgm:cxn modelId="{EA6326CE-3E3D-7B45-98AD-A99E0D9AC94F}" type="presParOf" srcId="{0AC4B73C-5871-994F-9E6B-E4AC79966701}" destId="{2C4600EF-0BEA-5B4B-A88C-CD3AB53F9EF4}" srcOrd="0" destOrd="0" presId="urn:microsoft.com/office/officeart/2008/layout/LinedList"/>
    <dgm:cxn modelId="{386CB718-F8D6-6245-A27B-3529BE6C908A}" type="presParOf" srcId="{0AC4B73C-5871-994F-9E6B-E4AC79966701}" destId="{69891E88-5BF4-5C43-803C-FEEF51EA94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99296-6712-6248-880E-FE5C39C532E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CD528-F1A3-4940-8A39-A622440F4E9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Use mild, private, brief, direct reprimands.</a:t>
          </a:r>
        </a:p>
      </dsp:txBody>
      <dsp:txXfrm>
        <a:off x="0" y="0"/>
        <a:ext cx="6900512" cy="1384035"/>
      </dsp:txXfrm>
    </dsp:sp>
    <dsp:sp modelId="{789B0534-8C0A-F84A-9E80-0F613D45440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50355-83DA-F341-9877-383FDA9DA88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Immediacy is the key to effectiveness.</a:t>
          </a:r>
        </a:p>
      </dsp:txBody>
      <dsp:txXfrm>
        <a:off x="0" y="1384035"/>
        <a:ext cx="6900512" cy="1384035"/>
      </dsp:txXfrm>
    </dsp:sp>
    <dsp:sp modelId="{26DD2775-F426-D741-8747-1CFCF7B4532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AF6EA-AE30-DF45-AC79-8D75431ACD1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Establish a “chill-out” location for students who are upset to regain emotional control.</a:t>
          </a:r>
        </a:p>
      </dsp:txBody>
      <dsp:txXfrm>
        <a:off x="0" y="2768070"/>
        <a:ext cx="6900512" cy="1384035"/>
      </dsp:txXfrm>
    </dsp:sp>
    <dsp:sp modelId="{953854E7-FFCB-F646-86BD-56D299B9CEE2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600EF-0BEA-5B4B-A88C-CD3AB53F9EF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Use formal time-outs in class or a private room that is supervised.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38DD-EF59-BF45-9FE5-19271CA51DD5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730F-4E48-7349-8C51-EE597AAC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6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Relying on child’s memory of the rules is ineffective.</a:t>
            </a:r>
          </a:p>
          <a:p>
            <a:r>
              <a:rPr lang="en-US" dirty="0"/>
              <a:t>Post the rules.</a:t>
            </a:r>
          </a:p>
          <a:p>
            <a:r>
              <a:rPr lang="en-US" dirty="0"/>
              <a:t>State directions clearly and have student repeat them aloud or restate.</a:t>
            </a:r>
          </a:p>
          <a:p>
            <a:r>
              <a:rPr lang="en-US" dirty="0"/>
              <a:t>Get attention before stating the directions.</a:t>
            </a:r>
          </a:p>
          <a:p>
            <a:r>
              <a:rPr lang="en-US" dirty="0"/>
              <a:t>Swift, not harsh consequences should be delivered to be effective.</a:t>
            </a:r>
          </a:p>
          <a:p>
            <a:r>
              <a:rPr lang="en-US" dirty="0"/>
              <a:t>Delays degrade efficacy.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Frequent feedback (positive and negative) is helpful.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20E0-3F64-D248-B143-1D2A2F271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20E0-3F64-D248-B143-1D2A2F271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730F-4E48-7349-8C51-EE597AAC2E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3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730F-4E48-7349-8C51-EE597AAC2E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730F-4E48-7349-8C51-EE597AAC2E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730F-4E48-7349-8C51-EE597AAC2E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AD6F-387A-C776-E4DD-E7F8B2DFF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FBBCC-C37F-2149-AB72-1516F3885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4CC0-043A-645E-8882-8010E56B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C381-93F3-E3E9-2AAC-44B41410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3402B-0325-DA71-33F2-6CC1B24C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D4C6-C869-F53F-0C77-E9E55559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340C0-798D-D0F1-2CAB-E111416E2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3CBA8-0351-6D43-B765-8DF0383F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287C9-F9DF-6781-9FD1-E68A3D06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F0D5-C0F4-F87F-2ED5-DA99E4D0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119BE-2D59-B60F-E462-3AE925B30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BCBB0-C35C-ECF5-7C31-C80824EBD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1E83-9418-4932-C8AB-ECFA4EDB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8EE9E-80A9-ECA2-A21D-3FCC822F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9E66-4446-E076-A1CC-AD910A5A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7A4C-3F8F-70CF-6B19-16E78245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580C-A361-AEF8-6CF9-080CA838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CE60-8868-36D2-4708-0C8F4412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43E9-3733-238F-5861-1A1CCEE6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BD253-629E-1D2A-A56D-DB4E74BB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2F65-CE06-34C6-6402-AD944FF9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ADE6A-B614-C554-2524-B36962C2B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49B10-C09F-0D35-85A6-E04A4BC9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621D-73DC-E065-62D8-E0A2EA9C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D7C23-DDAE-DECC-FE98-D7540D61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5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0A5E-AFA5-0167-0F3B-BCA7E00C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3724-2871-43E6-9E97-1B3966DE0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68BFE-45B9-0991-0EC5-95F638F25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BFBA7-92D7-C482-4100-AE6C7D37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38DEA-2103-3EFA-11C7-EFCC5D74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D62FF-A913-77C8-C551-8EB36F4C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1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CF20-B565-B8E6-567E-25C4744E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CF92B-0A16-1B16-AFB6-3D916DC44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F1D9D-65D9-D3C6-9289-9A0FE0BB6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9F368-CFCD-7E66-F4A2-0E5BA9E52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02689-C421-F287-8135-2E1BF5EEF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1C918-B844-0506-2027-D31BDAA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DC28D-6948-D3A5-B0EC-11AF92C5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41E06-1B23-B3BA-14BB-AD691C13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4E18-8897-782D-C062-5D6D7F78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6B74D-E9B5-24EB-DB7B-3A83C099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C5276-375C-4B64-2787-6B4E6CE7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1C952-1E41-051B-10BA-D6B44C1F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95A3A-50A7-B0D2-1061-5380FDAA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9CEC6-30B8-F1C7-7E23-A1C84491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A2ABC-EF93-7789-F0A9-CFCF87A1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EFD4-D695-6252-8E0D-32A8E356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CCA2-F5E3-8F23-7CAA-4C6A250F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ADE5B-4029-42AD-9E31-392AFE78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B781A-A434-EEFD-1DEB-1852325F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FC5FF-BFA1-5EB9-15FC-A4CC5A0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B661-E9D7-6D7A-24F3-0CF4957F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CD99-8AAC-7791-2E78-93D0896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56A56-5D6C-6866-F150-1BB303CB6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9CEEC-FBAF-F1B3-EEA8-E8E019B6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A7E4C-89F2-6F52-A5A1-61FAF06F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D6421-BBC7-4016-D209-4EFBA499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6F484-9099-D0A8-D0EF-15D9B392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B4900-086B-B9A4-762A-ECCC9897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164D-78AD-FE40-5BEC-B39C96FA6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AE093-EFB7-A056-5705-D68CBA51C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8F13-3E96-9D4B-A2F1-CC2B995F4E46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A6C8E-413A-CCA3-B669-4832278BC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CB90-1848-657B-03EA-BBD3615CB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F244-264E-8C42-9D72-EE644375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a/attenti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betterday4u/5025717796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sforum.com/discuss/" TargetMode="External"/><Relationship Id="rId2" Type="http://schemas.openxmlformats.org/officeDocument/2006/relationships/image" Target="../media/image4.ph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ompensation-benefits/give-rewards-recognition-a-fair-chance-261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ope4happiness/2496815954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3rd-grade-thoughts.blogspot.com/2012/03/my-class-rules-printables.html" TargetMode="Externa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es/download/9311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spear.com/tag/discipline/page/2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inventor.mit.edu/explore/blogs/karen/2017/10/teen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roomscree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sforum.com/discuss/" TargetMode="External"/><Relationship Id="rId2" Type="http://schemas.openxmlformats.org/officeDocument/2006/relationships/image" Target="../media/image4.ph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A303C-9819-ED90-824A-F98CF7AC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57" y="639193"/>
            <a:ext cx="11142132" cy="3573516"/>
          </a:xfrm>
        </p:spPr>
        <p:txBody>
          <a:bodyPr>
            <a:normAutofit/>
          </a:bodyPr>
          <a:lstStyle/>
          <a:p>
            <a:pPr algn="l"/>
            <a:r>
              <a:rPr lang="en-US" sz="6100" dirty="0"/>
              <a:t>Help for Kids with</a:t>
            </a:r>
            <a:br>
              <a:rPr lang="en-US" sz="6100" dirty="0"/>
            </a:br>
            <a:r>
              <a:rPr lang="en-US" sz="6100" dirty="0"/>
              <a:t>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D1636-2B6C-8C49-E971-79F56C284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Lisa Joyner</a:t>
            </a:r>
          </a:p>
          <a:p>
            <a:pPr algn="l"/>
            <a:r>
              <a:rPr lang="en-US" dirty="0"/>
              <a:t>Veritas Baptist College</a:t>
            </a:r>
          </a:p>
          <a:p>
            <a:pPr algn="l"/>
            <a:r>
              <a:rPr lang="en-US" dirty="0" err="1"/>
              <a:t>lisajoyner@vbc.edu</a:t>
            </a:r>
            <a:endParaRPr lang="en-US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D8B860D4-4253-FFC6-0D5A-39C451781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6096000" y="2129232"/>
            <a:ext cx="5772912" cy="20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C87C-B9EE-5166-F67A-A5E12F6C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Classroom Management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BA51-AABF-2942-A7BE-5F5833800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2779776"/>
            <a:ext cx="6773334" cy="3846802"/>
          </a:xfrm>
        </p:spPr>
        <p:txBody>
          <a:bodyPr>
            <a:normAutofit/>
          </a:bodyPr>
          <a:lstStyle/>
          <a:p>
            <a:r>
              <a:rPr lang="en-US" sz="2000" dirty="0"/>
              <a:t>Use color-coded binders.</a:t>
            </a:r>
          </a:p>
          <a:p>
            <a:r>
              <a:rPr lang="en-US" sz="2000" dirty="0"/>
              <a:t>Teach students to color-code text with highlighters.</a:t>
            </a:r>
          </a:p>
          <a:p>
            <a:r>
              <a:rPr lang="en-US" sz="2000" dirty="0"/>
              <a:t>Use participatory teaching to give student something active and physical to do while you are teaching.</a:t>
            </a:r>
          </a:p>
          <a:p>
            <a:r>
              <a:rPr lang="en-US" sz="2000" dirty="0"/>
              <a:t>Let students practice skills drills on computers.</a:t>
            </a:r>
          </a:p>
          <a:p>
            <a:r>
              <a:rPr lang="en-US" sz="2000" dirty="0"/>
              <a:t>Discourage impulsive answers to questions. Use whiteboards or laminated pages for all students to respond.</a:t>
            </a:r>
          </a:p>
          <a:p>
            <a:r>
              <a:rPr lang="en-US" sz="2000" dirty="0"/>
              <a:t>Assign a homework “study buddy.”</a:t>
            </a:r>
          </a:p>
          <a:p>
            <a:r>
              <a:rPr lang="en-US" sz="2000" dirty="0"/>
              <a:t>Alternate low-appeal and high-appeal activities.</a:t>
            </a:r>
          </a:p>
          <a:p>
            <a:r>
              <a:rPr lang="en-US" sz="2000" dirty="0"/>
              <a:t>Be more animated, theatrical, and dramatic when you teach.</a:t>
            </a:r>
          </a:p>
        </p:txBody>
      </p:sp>
      <p:pic>
        <p:nvPicPr>
          <p:cNvPr id="12" name="Picture 11" descr="Different coloured organisers">
            <a:extLst>
              <a:ext uri="{FF2B5EF4-FFF2-40B4-BE49-F238E27FC236}">
                <a16:creationId xmlns:a16="http://schemas.microsoft.com/office/drawing/2014/main" id="{0804371F-6C9F-84D1-81C2-EC2F676D3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2" r="19605" b="1"/>
          <a:stretch/>
        </p:blipFill>
        <p:spPr>
          <a:xfrm>
            <a:off x="7308333" y="10"/>
            <a:ext cx="488214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891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C644D-4FC9-0B97-191F-3902E9A4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Classroom Management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95D8-AD6F-B922-F4FC-A2C6AD62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608996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Touch a child lightly when talking to him to get his undivided attention.</a:t>
            </a:r>
          </a:p>
          <a:p>
            <a:r>
              <a:rPr lang="en-US" sz="2400" dirty="0"/>
              <a:t>Schedule difficult subjects in the first few periods.</a:t>
            </a:r>
          </a:p>
          <a:p>
            <a:r>
              <a:rPr lang="en-US" sz="2400" dirty="0"/>
              <a:t>Use frequent formative assessments to provide immediate feedback.</a:t>
            </a:r>
          </a:p>
          <a:p>
            <a:r>
              <a:rPr lang="en-US" sz="2400" dirty="0"/>
              <a:t>Have the student pre-state her work goals.</a:t>
            </a:r>
          </a:p>
          <a:p>
            <a:r>
              <a:rPr lang="en-US" sz="2400" dirty="0"/>
              <a:t>Train the student in keyboarding skills as early as possible.</a:t>
            </a:r>
          </a:p>
          <a:p>
            <a:r>
              <a:rPr lang="en-US" sz="2400" dirty="0"/>
              <a:t>Provide after-school help, extra tutoring, books on tape, and videos to reinforce classwork.</a:t>
            </a:r>
          </a:p>
          <a:p>
            <a:r>
              <a:rPr lang="en-US" sz="2400" dirty="0"/>
              <a:t>Require continuous (brief!) notetaking during class and while student is reading.</a:t>
            </a:r>
          </a:p>
        </p:txBody>
      </p:sp>
      <p:pic>
        <p:nvPicPr>
          <p:cNvPr id="5" name="Picture 4" descr="A picture containing text, computer, indoor, electronics&#10;&#10;Description automatically generated">
            <a:extLst>
              <a:ext uri="{FF2B5EF4-FFF2-40B4-BE49-F238E27FC236}">
                <a16:creationId xmlns:a16="http://schemas.microsoft.com/office/drawing/2014/main" id="{67F31CEA-7050-1C50-1F2F-F557129FB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83" r="1685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0EB15A-7BB6-F736-824F-FE8327BD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5852229" cy="35298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of these classroom management strategies have you used effectively?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19353D-C09A-4DC8-0965-43508F5E6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6147F0A2-7719-ED50-80B9-578EEDFB7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03"/>
          <a:stretch/>
        </p:blipFill>
        <p:spPr>
          <a:xfrm>
            <a:off x="6403654" y="653796"/>
            <a:ext cx="556727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7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99C72-2728-7C8E-1EB4-03EECFF3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Rewards for Good Behavior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0C24-A3E1-5C89-21AD-3626218F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Increase use of verbal praise, approval, appreciation – brief, accurate, specific.</a:t>
            </a:r>
          </a:p>
          <a:p>
            <a:r>
              <a:rPr lang="en-US" sz="2200"/>
              <a:t>Use a token or point system to organize privileges and their price. </a:t>
            </a:r>
          </a:p>
          <a:p>
            <a:r>
              <a:rPr lang="en-US" sz="2200"/>
              <a:t>Ask parents to send in rewards (old games, toys, etc.)</a:t>
            </a:r>
          </a:p>
          <a:p>
            <a:r>
              <a:rPr lang="en-US" sz="2200"/>
              <a:t>Give computer time as a reward.</a:t>
            </a:r>
          </a:p>
          <a:p>
            <a:r>
              <a:rPr lang="en-US" sz="2200"/>
              <a:t>Use an attention training device.</a:t>
            </a:r>
          </a:p>
          <a:p>
            <a:r>
              <a:rPr lang="en-US" sz="2200"/>
              <a:t>Allow access to rewards often (daily).</a:t>
            </a:r>
          </a:p>
          <a:p>
            <a:endParaRPr lang="en-US" sz="220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48963240-43D7-8CEC-EB24-918AD97DE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817" r="2206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D4B23-DC56-95B2-816A-B8B9D32B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Daily behavior report cards and behavior contracts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AEEF-8FF5-7960-1CC3-7C43A509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900"/>
              <a:t>Daily goals must be stated in a positive manner.</a:t>
            </a:r>
          </a:p>
          <a:p>
            <a:r>
              <a:rPr lang="en-US" sz="1900"/>
              <a:t>The card specifies both behavioral and academic goals.</a:t>
            </a:r>
          </a:p>
          <a:p>
            <a:r>
              <a:rPr lang="en-US" sz="1900"/>
              <a:t>The targets are to be a small number of goals.</a:t>
            </a:r>
          </a:p>
          <a:p>
            <a:r>
              <a:rPr lang="en-US" sz="1900"/>
              <a:t>The teacher provides quantitative feedback – usually numerical rating or grade.</a:t>
            </a:r>
          </a:p>
          <a:p>
            <a:r>
              <a:rPr lang="en-US" sz="1900"/>
              <a:t>The feedback is provided at the end of each class period.</a:t>
            </a:r>
          </a:p>
          <a:p>
            <a:r>
              <a:rPr lang="en-US" sz="1900"/>
              <a:t>There is to be regular daily communication with parents (the card goes home each school day for review by the parents).</a:t>
            </a:r>
          </a:p>
          <a:p>
            <a:r>
              <a:rPr lang="en-US" sz="1900"/>
              <a:t>Consequences are established at home and are tied to the student’s school behavior and performance.</a:t>
            </a:r>
          </a:p>
          <a:p>
            <a:r>
              <a:rPr lang="en-US" sz="1900"/>
              <a:t>Solicit parental cooperation before starting.</a:t>
            </a:r>
          </a:p>
          <a:p>
            <a:r>
              <a:rPr lang="en-US" sz="1900"/>
              <a:t>Get student input into the goals.</a:t>
            </a:r>
          </a:p>
          <a:p>
            <a:r>
              <a:rPr lang="en-US" sz="1900"/>
              <a:t>Review the card weekly for any necessary modifications.</a:t>
            </a:r>
          </a:p>
        </p:txBody>
      </p:sp>
    </p:spTree>
    <p:extLst>
      <p:ext uri="{BB962C8B-B14F-4D97-AF65-F5344CB8AC3E}">
        <p14:creationId xmlns:p14="http://schemas.microsoft.com/office/powerpoint/2010/main" val="86801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EC61CC7-06EC-6CAD-4A97-9196E00C0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5" r="1754" b="-1"/>
          <a:stretch/>
        </p:blipFill>
        <p:spPr>
          <a:xfrm rot="5400000">
            <a:off x="2951511" y="-1898298"/>
            <a:ext cx="6288976" cy="106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, line chart&#10;&#10;Description automatically generated">
            <a:extLst>
              <a:ext uri="{FF2B5EF4-FFF2-40B4-BE49-F238E27FC236}">
                <a16:creationId xmlns:a16="http://schemas.microsoft.com/office/drawing/2014/main" id="{BA777EA4-2987-EADB-EC90-5B9E15F2AA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7234" r="3411" b="-1"/>
          <a:stretch/>
        </p:blipFill>
        <p:spPr>
          <a:xfrm rot="5400000">
            <a:off x="2951511" y="-1898298"/>
            <a:ext cx="6288976" cy="106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8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43AF9-4216-5D18-27F7-06A49A7D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404555" cy="1091142"/>
          </a:xfrm>
        </p:spPr>
        <p:txBody>
          <a:bodyPr>
            <a:normAutofit/>
          </a:bodyPr>
          <a:lstStyle/>
          <a:p>
            <a:r>
              <a:rPr lang="en-US" dirty="0"/>
              <a:t>Externalize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E928-D463-235F-67BA-27672218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4" y="1564861"/>
            <a:ext cx="6454198" cy="502785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Post rules on posters at the front of the class.</a:t>
            </a:r>
          </a:p>
          <a:p>
            <a:r>
              <a:rPr lang="en-US" sz="2400" dirty="0"/>
              <a:t>Post procedures at the front of the class.</a:t>
            </a:r>
          </a:p>
          <a:p>
            <a:r>
              <a:rPr lang="en-US" sz="2400" dirty="0"/>
              <a:t>Use laminated color-coded card sets on the student’s desk with a set of rules/procedures for each subject or class activity.</a:t>
            </a:r>
          </a:p>
          <a:p>
            <a:r>
              <a:rPr lang="en-US" sz="2400" dirty="0"/>
              <a:t>Encourage student to use soft vocalization during work.</a:t>
            </a:r>
          </a:p>
          <a:p>
            <a:r>
              <a:rPr lang="en-US" sz="2400" dirty="0"/>
              <a:t>Give instructions in an effective manner:</a:t>
            </a:r>
          </a:p>
          <a:p>
            <a:pPr lvl="1"/>
            <a:r>
              <a:rPr lang="en-US" dirty="0"/>
              <a:t>Make sure you mean it.</a:t>
            </a:r>
          </a:p>
          <a:p>
            <a:pPr lvl="1"/>
            <a:r>
              <a:rPr lang="en-US" dirty="0"/>
              <a:t>Don’t present a command as a request or favor.</a:t>
            </a:r>
          </a:p>
          <a:p>
            <a:pPr lvl="1"/>
            <a:r>
              <a:rPr lang="en-US" dirty="0"/>
              <a:t>Make sure the child is paying attention to you.</a:t>
            </a:r>
          </a:p>
          <a:p>
            <a:pPr lvl="1"/>
            <a:r>
              <a:rPr lang="en-US" dirty="0"/>
              <a:t>Reduce distractions.</a:t>
            </a:r>
          </a:p>
          <a:p>
            <a:pPr lvl="1"/>
            <a:r>
              <a:rPr lang="en-US" dirty="0"/>
              <a:t>Ask student to repeat the command.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EE564FA5-8DD2-464D-670D-BF8598178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766" r="-1" b="30214"/>
          <a:stretch/>
        </p:blipFill>
        <p:spPr>
          <a:xfrm>
            <a:off x="6694310" y="-4"/>
            <a:ext cx="5497689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5800AA-C31C-5DDC-A361-5A2720F19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546" r="6186" b="2"/>
          <a:stretch/>
        </p:blipFill>
        <p:spPr>
          <a:xfrm>
            <a:off x="6920089" y="3802961"/>
            <a:ext cx="5279020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151FAB-607B-15A7-0400-D98586B855F4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hope4happiness/24968159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D2951F-62D4-48AB-8C5F-EA31A713290C}"/>
              </a:ext>
            </a:extLst>
          </p:cNvPr>
          <p:cNvSpPr txBox="1"/>
          <p:nvPr/>
        </p:nvSpPr>
        <p:spPr>
          <a:xfrm>
            <a:off x="7393695" y="687070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3rd-grade-thoughts.blogspot.com/2012/03/my-class-rules-printabl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4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DF83E-CB38-6BBC-5DC9-D4CD8712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Externalize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5C494-B272-D878-5E2A-F4E09201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Clocks, timers, watches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andglass, object&#10;&#10;Description automatically generated">
            <a:extLst>
              <a:ext uri="{FF2B5EF4-FFF2-40B4-BE49-F238E27FC236}">
                <a16:creationId xmlns:a16="http://schemas.microsoft.com/office/drawing/2014/main" id="{9CEAF821-44B0-BADC-611F-8EB93F2EE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5656" y="320040"/>
            <a:ext cx="3499144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544F-8DE9-CE8D-94D8-83E76710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Increase Self-Awareness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401D-4165-715C-5B12-AA625BEB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4" y="2872899"/>
            <a:ext cx="4910667" cy="37525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Have the child record his work productivity on a daily chart or graph.</a:t>
            </a:r>
          </a:p>
          <a:p>
            <a:r>
              <a:rPr lang="en-US" sz="2400" dirty="0"/>
              <a:t>Have the child complete a daily behavior report card.</a:t>
            </a:r>
          </a:p>
          <a:p>
            <a:r>
              <a:rPr lang="en-US" sz="2400" dirty="0"/>
              <a:t>Use a simple cue system for alerting a child to his inappropriate behavior.</a:t>
            </a:r>
          </a:p>
          <a:p>
            <a:r>
              <a:rPr lang="en-US" sz="2400" dirty="0"/>
              <a:t>Use non-verbal confidential cues for older students to help them stop and self-monitor.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98A2916-D033-DC42-9D78-D80692B88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99" r="975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914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609857-31FE-6292-AB15-321AA87848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813" y="914400"/>
            <a:ext cx="3478173" cy="49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56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D40FE-CB80-5097-D9EF-A43AE3AF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Transition Planning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D7D3-BAD9-BB1B-496E-012FE037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6992"/>
            <a:ext cx="11184467" cy="501490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Just before entering a new situation (next class, recess, lunch), the teacher tells the child to STOP!</a:t>
            </a:r>
          </a:p>
          <a:p>
            <a:r>
              <a:rPr lang="en-US" sz="2400" dirty="0"/>
              <a:t>The teacher reviews two to three rules the child needs to obey in this new situation.</a:t>
            </a:r>
          </a:p>
          <a:p>
            <a:r>
              <a:rPr lang="en-US" sz="2400" dirty="0"/>
              <a:t>The child then repeats those rules aloud to the teacher.</a:t>
            </a:r>
          </a:p>
          <a:p>
            <a:r>
              <a:rPr lang="en-US" sz="2400" dirty="0"/>
              <a:t>The teacher explains what the incentives or reward is in that situation for obeying those rules (tokens, time on computer, extra play time, etc.).</a:t>
            </a:r>
          </a:p>
          <a:p>
            <a:r>
              <a:rPr lang="en-US" sz="2400" dirty="0"/>
              <a:t>The teacher then establishes with the child what the punishment will be if a rule is broken.</a:t>
            </a:r>
          </a:p>
          <a:p>
            <a:r>
              <a:rPr lang="en-US" sz="2400" dirty="0"/>
              <a:t>The teacher then assigns the child an immediate instruction to do or activity to start. </a:t>
            </a:r>
          </a:p>
          <a:p>
            <a:r>
              <a:rPr lang="en-US" sz="2400" dirty="0"/>
              <a:t>The child then enters the new situation and follows the teacher’s plan.</a:t>
            </a:r>
          </a:p>
          <a:p>
            <a:r>
              <a:rPr lang="en-US" sz="2400" dirty="0"/>
              <a:t>The teacher is to reward the student frequently throughout the new activity.</a:t>
            </a:r>
          </a:p>
          <a:p>
            <a:r>
              <a:rPr lang="en-US" sz="2400" dirty="0"/>
              <a:t>At the end of the situation, the teacher speaks briefly with the student to evaluate success or failure. </a:t>
            </a:r>
          </a:p>
          <a:p>
            <a:pPr marL="0" indent="0">
              <a:buNone/>
            </a:pPr>
            <a:r>
              <a:rPr lang="en-US" sz="2400" dirty="0"/>
              <a:t>** alternative method - use 3x5 cards with written rules for the child to follow routinely when entering a new situation, class subject, or classroom.</a:t>
            </a:r>
          </a:p>
        </p:txBody>
      </p:sp>
    </p:spTree>
    <p:extLst>
      <p:ext uri="{BB962C8B-B14F-4D97-AF65-F5344CB8AC3E}">
        <p14:creationId xmlns:p14="http://schemas.microsoft.com/office/powerpoint/2010/main" val="255312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A7A47-14AA-97EC-6486-5AD9CB26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Discipline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A5984E-DCEA-865B-6FA9-A71C07FC7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5949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64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EDE33-03C4-9818-9E7E-D821EBD4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Tips for Teens with ADHD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hild and child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718673B1-BCAC-C3AB-A7E9-1E21F093C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06" r="16492" b="2"/>
          <a:stretch/>
        </p:blipFill>
        <p:spPr>
          <a:xfrm>
            <a:off x="572493" y="2002056"/>
            <a:ext cx="3446352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10AE7-706E-4036-0B97-DEF4E20D1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8" y="1864907"/>
            <a:ext cx="7574844" cy="4914183"/>
          </a:xfrm>
        </p:spPr>
        <p:txBody>
          <a:bodyPr anchor="t">
            <a:normAutofit/>
          </a:bodyPr>
          <a:lstStyle/>
          <a:p>
            <a:r>
              <a:rPr lang="en-US" sz="1600" dirty="0"/>
              <a:t>Find an adult “mentor” to provide three accountability checks each day.</a:t>
            </a:r>
          </a:p>
          <a:p>
            <a:r>
              <a:rPr lang="en-US" sz="1600" dirty="0"/>
              <a:t>Daily assignment sheets for recording homework.</a:t>
            </a:r>
          </a:p>
          <a:p>
            <a:r>
              <a:rPr lang="en-US" sz="1600" dirty="0"/>
              <a:t>Daily or weekly school behavior card.</a:t>
            </a:r>
          </a:p>
          <a:p>
            <a:r>
              <a:rPr lang="en-US" sz="1600" dirty="0"/>
              <a:t>Send an extra set of books to keep at home.</a:t>
            </a:r>
          </a:p>
          <a:p>
            <a:r>
              <a:rPr lang="en-US" sz="1600" dirty="0"/>
              <a:t>Allow use of keyboard for written assignments.</a:t>
            </a:r>
          </a:p>
          <a:p>
            <a:r>
              <a:rPr lang="en-US" sz="1600" dirty="0"/>
              <a:t>Allow digitally recorded lessons.</a:t>
            </a:r>
          </a:p>
          <a:p>
            <a:r>
              <a:rPr lang="en-US" sz="1600" dirty="0"/>
              <a:t>Schedule harder classes for late morning or early afternoon.</a:t>
            </a:r>
          </a:p>
          <a:p>
            <a:r>
              <a:rPr lang="en-US" sz="1600" dirty="0"/>
              <a:t>Alternate required or difficult classes with electives.</a:t>
            </a:r>
          </a:p>
          <a:p>
            <a:r>
              <a:rPr lang="en-US" sz="1600" dirty="0"/>
              <a:t>Allow teen to take tests in a separate setting and give breaks during tests.</a:t>
            </a:r>
          </a:p>
          <a:p>
            <a:r>
              <a:rPr lang="en-US" sz="1600" dirty="0"/>
              <a:t>Permit teen to listen to music while doing classwork, studying, or homework.</a:t>
            </a:r>
          </a:p>
          <a:p>
            <a:r>
              <a:rPr lang="en-US" sz="1600" dirty="0"/>
              <a:t>Give a written syllabus.</a:t>
            </a:r>
          </a:p>
          <a:p>
            <a:r>
              <a:rPr lang="en-US" sz="1600" dirty="0"/>
              <a:t>Try peer tutoring.</a:t>
            </a:r>
          </a:p>
          <a:p>
            <a:r>
              <a:rPr lang="en-US" sz="1600" dirty="0"/>
              <a:t>Require after-school help sessions.</a:t>
            </a:r>
          </a:p>
          <a:p>
            <a:r>
              <a:rPr lang="en-US" sz="1600" dirty="0"/>
              <a:t>Schedule parent teacher review meetings with the teen every 6 weeks.</a:t>
            </a:r>
          </a:p>
        </p:txBody>
      </p:sp>
    </p:spTree>
    <p:extLst>
      <p:ext uri="{BB962C8B-B14F-4D97-AF65-F5344CB8AC3E}">
        <p14:creationId xmlns:p14="http://schemas.microsoft.com/office/powerpoint/2010/main" val="354957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7ED6F0-C0FA-06DF-051D-249BD1A9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10 Specific Rules for Managing ADHD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A1FE9E3-E0F9-3C53-D3DF-44FB9E5B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Rules and instructions must be clear, brief, visible/external.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Represent time physically.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Implement immediate consequences.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Consequences should be frequent.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Use high value rewards.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Give appropriate and richer incentives within a setting or task to reinforce appropriate behavior BEFORE punishment is implemented.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Change or rotate rewards frequently.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Anticipation is the key. Think aloud and think ahead.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Give more external cues about performance at key “points of performance.”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709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E4BF-3434-A14E-32D3-62C328EE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Classroom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EDCC-F882-9F09-1AF9-4ED14B3B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https://www.classroomscreen.com/</a:t>
            </a:r>
            <a:endParaRPr lang="en-US" dirty="0"/>
          </a:p>
          <a:p>
            <a:r>
              <a:rPr lang="en-US" b="1" dirty="0"/>
              <a:t>go to </a:t>
            </a:r>
            <a:r>
              <a:rPr lang="en-US" b="1" dirty="0" err="1"/>
              <a:t>joincrs.com</a:t>
            </a:r>
            <a:endParaRPr lang="en-US" b="1" dirty="0"/>
          </a:p>
          <a:p>
            <a:r>
              <a:rPr lang="en-US" b="1" dirty="0"/>
              <a:t>enter the code: 8925 578</a:t>
            </a:r>
          </a:p>
          <a:p>
            <a:r>
              <a:rPr lang="en-US" b="1" dirty="0"/>
              <a:t>or scan the QR code</a:t>
            </a:r>
          </a:p>
          <a:p>
            <a:endParaRPr lang="en-US" dirty="0"/>
          </a:p>
        </p:txBody>
      </p:sp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6F42392A-DCBC-D089-765A-CE393E98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673" y="1978172"/>
            <a:ext cx="3846011" cy="38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4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677-A9BA-89FD-0A06-7368CD2C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0B6B-0BF0-D669-FE72-660B1BF4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r>
              <a:rPr lang="en-US" dirty="0"/>
              <a:t>How could you use this resource in your classroom?</a:t>
            </a:r>
          </a:p>
          <a:p>
            <a:r>
              <a:rPr lang="en-US" dirty="0"/>
              <a:t>Turn and discuss with someone near you.</a:t>
            </a:r>
          </a:p>
          <a:p>
            <a:r>
              <a:rPr lang="en-US" dirty="0"/>
              <a:t>Share with the group.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54906C9-F3DF-6FEE-9776-6F6AD4138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025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885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096DBC-7883-3134-FB84-1107862AAF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83379" y="59700"/>
            <a:ext cx="4402666" cy="67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ngled shot of pen on a graph">
            <a:extLst>
              <a:ext uri="{FF2B5EF4-FFF2-40B4-BE49-F238E27FC236}">
                <a16:creationId xmlns:a16="http://schemas.microsoft.com/office/drawing/2014/main" id="{E3B6E49D-7553-ACAE-A5C1-5BEC63BE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1" b="628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FD64A-4B09-504B-323A-9E8E2670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Take a Baseline Assessment</a:t>
            </a:r>
          </a:p>
        </p:txBody>
      </p:sp>
    </p:spTree>
    <p:extLst>
      <p:ext uri="{BB962C8B-B14F-4D97-AF65-F5344CB8AC3E}">
        <p14:creationId xmlns:p14="http://schemas.microsoft.com/office/powerpoint/2010/main" val="241392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6F3076D-5BBA-D186-8F18-ED737B64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78" y="45962"/>
            <a:ext cx="5249333" cy="67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7FC64-7986-C2F4-DFA7-635C0B90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Classroom Management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EF9C-AACC-A655-85C6-3D1BBFB9B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900"/>
              <a:t>In the first few weeks of school, establish behavioral control of the classroom.</a:t>
            </a:r>
          </a:p>
          <a:p>
            <a:r>
              <a:rPr lang="en-US" sz="1900"/>
              <a:t>Decrease the child’s total workload to what is essential.</a:t>
            </a:r>
          </a:p>
          <a:p>
            <a:r>
              <a:rPr lang="en-US" sz="1900"/>
              <a:t>Give smaller quotas of work with frequent breaks.</a:t>
            </a:r>
          </a:p>
          <a:p>
            <a:r>
              <a:rPr lang="en-US" sz="1900"/>
              <a:t>Use a traditional desk arrangement (desks face the teacher).</a:t>
            </a:r>
          </a:p>
          <a:p>
            <a:r>
              <a:rPr lang="en-US" sz="1900"/>
              <a:t>Seat the child with ADHD close to the teaching area.</a:t>
            </a:r>
          </a:p>
          <a:p>
            <a:r>
              <a:rPr lang="en-US" sz="1900"/>
              <a:t>Target productivity.</a:t>
            </a:r>
          </a:p>
          <a:p>
            <a:r>
              <a:rPr lang="en-US" sz="1900"/>
              <a:t>Don’t send unfinished classwork home for parents to do.</a:t>
            </a:r>
          </a:p>
          <a:p>
            <a:r>
              <a:rPr lang="en-US" sz="1900"/>
              <a:t>Give out weekly homework assignments so parents can plan.</a:t>
            </a:r>
          </a:p>
          <a:p>
            <a:r>
              <a:rPr lang="en-US" sz="1900"/>
              <a:t>Reduce homework for elementary students.</a:t>
            </a:r>
          </a:p>
          <a:p>
            <a:r>
              <a:rPr lang="en-US" sz="1900"/>
              <a:t>Allow some restlessness at the child’s work area.</a:t>
            </a:r>
          </a:p>
          <a:p>
            <a:r>
              <a:rPr lang="en-US" sz="1900"/>
              <a:t>Give frequent but brief physical breaks.</a:t>
            </a:r>
          </a:p>
        </p:txBody>
      </p:sp>
    </p:spTree>
    <p:extLst>
      <p:ext uri="{BB962C8B-B14F-4D97-AF65-F5344CB8AC3E}">
        <p14:creationId xmlns:p14="http://schemas.microsoft.com/office/powerpoint/2010/main" val="197485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1236</Words>
  <Application>Microsoft Macintosh PowerPoint</Application>
  <PresentationFormat>Widescreen</PresentationFormat>
  <Paragraphs>137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Help for Kids with Problems</vt:lpstr>
      <vt:lpstr>PowerPoint Presentation</vt:lpstr>
      <vt:lpstr>10 Specific Rules for Managing ADHD</vt:lpstr>
      <vt:lpstr>Classroom screen</vt:lpstr>
      <vt:lpstr>Think-Pair-share</vt:lpstr>
      <vt:lpstr>PowerPoint Presentation</vt:lpstr>
      <vt:lpstr>Take a Baseline Assessment</vt:lpstr>
      <vt:lpstr>PowerPoint Presentation</vt:lpstr>
      <vt:lpstr>Classroom Management</vt:lpstr>
      <vt:lpstr>Classroom Management</vt:lpstr>
      <vt:lpstr>Classroom Management</vt:lpstr>
      <vt:lpstr>Which of these classroom management strategies have you used effectively? </vt:lpstr>
      <vt:lpstr>Rewards for Good Behavior</vt:lpstr>
      <vt:lpstr>Daily behavior report cards and behavior contracts</vt:lpstr>
      <vt:lpstr>PowerPoint Presentation</vt:lpstr>
      <vt:lpstr>PowerPoint Presentation</vt:lpstr>
      <vt:lpstr>Externalize Information</vt:lpstr>
      <vt:lpstr>Externalize Time</vt:lpstr>
      <vt:lpstr>Increase Self-Awareness</vt:lpstr>
      <vt:lpstr>Transition Planning</vt:lpstr>
      <vt:lpstr>Discipline</vt:lpstr>
      <vt:lpstr>Tips for Teens with ADHD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for Kids with Attention Problems</dc:title>
  <dc:creator>Lisa Joyner</dc:creator>
  <cp:lastModifiedBy>Lisa Joyner</cp:lastModifiedBy>
  <cp:revision>4</cp:revision>
  <cp:lastPrinted>2022-08-04T15:29:57Z</cp:lastPrinted>
  <dcterms:created xsi:type="dcterms:W3CDTF">2022-08-04T12:53:27Z</dcterms:created>
  <dcterms:modified xsi:type="dcterms:W3CDTF">2022-08-04T19:01:26Z</dcterms:modified>
</cp:coreProperties>
</file>